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25"/>
  </p:notesMasterIdLst>
  <p:sldIdLst>
    <p:sldId id="317" r:id="rId3"/>
    <p:sldId id="380" r:id="rId4"/>
    <p:sldId id="358" r:id="rId5"/>
    <p:sldId id="392" r:id="rId6"/>
    <p:sldId id="381" r:id="rId7"/>
    <p:sldId id="393" r:id="rId8"/>
    <p:sldId id="382" r:id="rId9"/>
    <p:sldId id="384" r:id="rId10"/>
    <p:sldId id="383" r:id="rId11"/>
    <p:sldId id="401" r:id="rId12"/>
    <p:sldId id="386" r:id="rId13"/>
    <p:sldId id="387" r:id="rId14"/>
    <p:sldId id="397" r:id="rId15"/>
    <p:sldId id="398" r:id="rId16"/>
    <p:sldId id="399" r:id="rId17"/>
    <p:sldId id="388" r:id="rId18"/>
    <p:sldId id="394" r:id="rId19"/>
    <p:sldId id="395" r:id="rId20"/>
    <p:sldId id="402" r:id="rId21"/>
    <p:sldId id="403" r:id="rId22"/>
    <p:sldId id="396" r:id="rId23"/>
    <p:sldId id="38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72" autoAdjust="0"/>
    <p:restoredTop sz="79238" autoAdjust="0"/>
  </p:normalViewPr>
  <p:slideViewPr>
    <p:cSldViewPr snapToGrid="0" snapToObjects="1">
      <p:cViewPr varScale="1">
        <p:scale>
          <a:sx n="69" d="100"/>
          <a:sy n="69" d="100"/>
        </p:scale>
        <p:origin x="12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library/functions.html#print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parser repeats the offending line and displays a little ‘arrow’ pointing at the earliest point in the line where the error was detected. The error is caused by (or at least detected at) the token </a:t>
            </a:r>
            <a:r>
              <a:rPr lang="en-US" i="1" dirty="0" smtClean="0"/>
              <a:t>preceding</a:t>
            </a:r>
            <a:r>
              <a:rPr lang="en-US" dirty="0" smtClean="0"/>
              <a:t> the arrow: in the example, the error is detected at the function </a:t>
            </a:r>
            <a:r>
              <a:rPr lang="en-US" dirty="0" smtClean="0">
                <a:hlinkClick r:id="rId3" tooltip="print"/>
              </a:rPr>
              <a:t>print()</a:t>
            </a:r>
            <a:r>
              <a:rPr lang="en-US" dirty="0" smtClean="0"/>
              <a:t>, since a colon (':') is missing before it.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818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Class exercise 13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586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Check in </a:t>
            </a:r>
            <a:r>
              <a:rPr lang="en-US" dirty="0" err="1" smtClean="0"/>
              <a:t>spyder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4033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 </a:t>
            </a:r>
          </a:p>
          <a:p>
            <a:r>
              <a:rPr lang="en-US" dirty="0" smtClean="0"/>
              <a:t>* * </a:t>
            </a:r>
          </a:p>
          <a:p>
            <a:r>
              <a:rPr lang="en-US" dirty="0" smtClean="0"/>
              <a:t>* * * </a:t>
            </a:r>
          </a:p>
          <a:p>
            <a:r>
              <a:rPr lang="en-US" dirty="0" smtClean="0"/>
              <a:t>* * * *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6859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lphaUcPeriod"/>
            </a:pPr>
            <a:r>
              <a:rPr lang="en-US" dirty="0" smtClean="0"/>
              <a:t>Creates a Tuple with value </a:t>
            </a:r>
            <a:r>
              <a:rPr lang="en-US" dirty="0" err="1" smtClean="0"/>
              <a:t>rpics</a:t>
            </a:r>
            <a:r>
              <a:rPr lang="en-US" dirty="0" smtClean="0"/>
              <a:t> and repeats </a:t>
            </a:r>
            <a:r>
              <a:rPr lang="en-US" smtClean="0"/>
              <a:t>it 3 </a:t>
            </a:r>
            <a:r>
              <a:rPr lang="en-US" dirty="0" smtClean="0"/>
              <a:t>times</a:t>
            </a:r>
          </a:p>
          <a:p>
            <a:pPr marL="228600" indent="-228600">
              <a:buAutoNum type="alphaUcPeriod"/>
            </a:pPr>
            <a:endParaRPr lang="en-US" dirty="0" smtClean="0"/>
          </a:p>
          <a:p>
            <a:pPr marL="228600" indent="-228600">
              <a:buAutoNum type="alphaUcPeriod"/>
            </a:pPr>
            <a:r>
              <a:rPr lang="en-US" dirty="0" smtClean="0"/>
              <a:t>Opens and rotates the image</a:t>
            </a:r>
            <a:r>
              <a:rPr lang="en-US" baseline="0" dirty="0" smtClean="0"/>
              <a:t> called filename by 90 degrees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0055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Check the </a:t>
            </a:r>
            <a:r>
              <a:rPr lang="en-US" dirty="0" err="1" smtClean="0"/>
              <a:t>lIst</a:t>
            </a:r>
            <a:r>
              <a:rPr lang="en-US" dirty="0" smtClean="0"/>
              <a:t> file in </a:t>
            </a:r>
            <a:r>
              <a:rPr lang="en-US" dirty="0" err="1" smtClean="0"/>
              <a:t>spyder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200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3/16/2019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3/16/2019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3/16/2019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3/16/2019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3/16/2019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3/16/2019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2/library/exceptions.html#exception-hierarchy" TargetMode="External"/><Relationship Id="rId2" Type="http://schemas.openxmlformats.org/officeDocument/2006/relationships/hyperlink" Target="https://docs.python.org/3/library/exceptions.html" TargetMode="Externa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03/18/2019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16: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Syntax : </a:t>
            </a:r>
          </a:p>
          <a:p>
            <a:r>
              <a:rPr lang="en-US" dirty="0"/>
              <a:t> try:</a:t>
            </a:r>
          </a:p>
          <a:p>
            <a:r>
              <a:rPr lang="en-US" dirty="0"/>
              <a:t>    // Code</a:t>
            </a:r>
          </a:p>
          <a:p>
            <a:r>
              <a:rPr lang="en-US" dirty="0"/>
              <a:t> except:</a:t>
            </a:r>
          </a:p>
          <a:p>
            <a:r>
              <a:rPr lang="en-US" dirty="0"/>
              <a:t>    // Code</a:t>
            </a:r>
          </a:p>
        </p:txBody>
      </p:sp>
    </p:spTree>
    <p:extLst>
      <p:ext uri="{BB962C8B-B14F-4D97-AF65-F5344CB8AC3E}">
        <p14:creationId xmlns:p14="http://schemas.microsoft.com/office/powerpoint/2010/main" val="1999698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 and except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use exception handling in Python, you first need to have a catch-all </a:t>
            </a:r>
            <a:r>
              <a:rPr lang="en-US" dirty="0" smtClean="0"/>
              <a:t>except clause</a:t>
            </a:r>
            <a:r>
              <a:rPr lang="en-US" dirty="0"/>
              <a:t>. </a:t>
            </a:r>
          </a:p>
          <a:p>
            <a:r>
              <a:rPr lang="en-US" dirty="0"/>
              <a:t>The words "try" and "except" are Python keywords and are used to catch </a:t>
            </a:r>
            <a:r>
              <a:rPr lang="en-US" dirty="0" smtClean="0"/>
              <a:t>exceptions.</a:t>
            </a:r>
          </a:p>
          <a:p>
            <a:r>
              <a:rPr lang="en-US" dirty="0" smtClean="0"/>
              <a:t>try-except  blocks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code within the try clause will be executed statement by </a:t>
            </a:r>
            <a:r>
              <a:rPr lang="en-US" dirty="0" smtClean="0"/>
              <a:t>statement.</a:t>
            </a:r>
          </a:p>
          <a:p>
            <a:pPr lvl="1"/>
            <a:r>
              <a:rPr lang="en-US" dirty="0" smtClean="0"/>
              <a:t>If </a:t>
            </a:r>
            <a:r>
              <a:rPr lang="en-US" dirty="0"/>
              <a:t>an exception occurs, the rest of the try block will be skipped and </a:t>
            </a:r>
            <a:r>
              <a:rPr lang="en-US" dirty="0" smtClean="0"/>
              <a:t>the except </a:t>
            </a:r>
            <a:r>
              <a:rPr lang="en-US" dirty="0"/>
              <a:t>clause will be executed</a:t>
            </a:r>
            <a:r>
              <a:rPr lang="en-US" dirty="0" smtClean="0"/>
              <a:t>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85781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Else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python, you can also use else </a:t>
            </a:r>
            <a:r>
              <a:rPr lang="en-US" dirty="0" smtClean="0"/>
              <a:t>statement with </a:t>
            </a:r>
            <a:r>
              <a:rPr lang="en-US" dirty="0"/>
              <a:t>try-except block which must be present after all the except clauses.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code enters the else block only if the try clause does not raise an exception</a:t>
            </a:r>
            <a:r>
              <a:rPr lang="en-US" dirty="0" smtClean="0"/>
              <a:t>.</a:t>
            </a:r>
          </a:p>
          <a:p>
            <a:r>
              <a:rPr lang="en-US" dirty="0"/>
              <a:t>Let us check in </a:t>
            </a:r>
            <a:r>
              <a:rPr lang="en-US" dirty="0" err="1"/>
              <a:t>spyder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885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 Details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Everything from Lecture 9 to Lecture 15</a:t>
            </a:r>
          </a:p>
          <a:p>
            <a:r>
              <a:rPr lang="en-US" dirty="0" smtClean="0"/>
              <a:t>Use the In-Class Study Material and </a:t>
            </a:r>
            <a:r>
              <a:rPr lang="en-US" dirty="0" err="1" smtClean="0"/>
              <a:t>Homeworks</a:t>
            </a:r>
            <a:r>
              <a:rPr lang="en-US" dirty="0" smtClean="0"/>
              <a:t>.</a:t>
            </a:r>
          </a:p>
          <a:p>
            <a:r>
              <a:rPr lang="en-US" dirty="0" smtClean="0"/>
              <a:t>You can bring 2 A4 sized handwritten sheets (both sides)</a:t>
            </a:r>
          </a:p>
          <a:p>
            <a:r>
              <a:rPr lang="en-US" dirty="0" smtClean="0"/>
              <a:t>It is a closed book, closed computer exam.</a:t>
            </a:r>
          </a:p>
          <a:p>
            <a:r>
              <a:rPr lang="en-US" dirty="0" smtClean="0"/>
              <a:t>Today’s Lecture </a:t>
            </a:r>
            <a:r>
              <a:rPr lang="en-US" dirty="0" smtClean="0"/>
              <a:t>Material (Errors and Exception handling) </a:t>
            </a:r>
            <a:r>
              <a:rPr lang="en-US" dirty="0" smtClean="0"/>
              <a:t>NOT covered in Exam 2.</a:t>
            </a:r>
          </a:p>
        </p:txBody>
      </p:sp>
    </p:spTree>
    <p:extLst>
      <p:ext uri="{BB962C8B-B14F-4D97-AF65-F5344CB8AC3E}">
        <p14:creationId xmlns:p14="http://schemas.microsoft.com/office/powerpoint/2010/main" val="1090591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6 Questions worth 100 points</a:t>
            </a:r>
            <a:r>
              <a:rPr lang="en-US" dirty="0" smtClean="0"/>
              <a:t>.</a:t>
            </a:r>
          </a:p>
          <a:p>
            <a:r>
              <a:rPr lang="en-US" dirty="0" smtClean="0"/>
              <a:t>Question 1: What is the output of a given program?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Will have 4-5 parts.</a:t>
            </a:r>
          </a:p>
          <a:p>
            <a:pPr marL="0" indent="0">
              <a:buNone/>
            </a:pPr>
            <a:r>
              <a:rPr lang="en-US" dirty="0" smtClean="0"/>
              <a:t>Example: What is the output of the following:</a:t>
            </a:r>
          </a:p>
          <a:p>
            <a:r>
              <a:rPr lang="en-US" dirty="0" smtClean="0"/>
              <a:t>for </a:t>
            </a:r>
            <a:r>
              <a:rPr lang="en-US" dirty="0" err="1"/>
              <a:t>num</a:t>
            </a:r>
            <a:r>
              <a:rPr lang="en-US" dirty="0"/>
              <a:t> in </a:t>
            </a:r>
            <a:r>
              <a:rPr lang="en-US" dirty="0" smtClean="0"/>
              <a:t>range(5):</a:t>
            </a:r>
            <a:endParaRPr lang="en-US" dirty="0"/>
          </a:p>
          <a:p>
            <a:r>
              <a:rPr lang="en-US" dirty="0" smtClean="0"/>
              <a:t>      for </a:t>
            </a:r>
            <a:r>
              <a:rPr lang="en-US" dirty="0" err="1"/>
              <a:t>i</a:t>
            </a:r>
            <a:r>
              <a:rPr lang="en-US" dirty="0"/>
              <a:t> in range(</a:t>
            </a:r>
            <a:r>
              <a:rPr lang="en-US" dirty="0" err="1"/>
              <a:t>num</a:t>
            </a:r>
            <a:r>
              <a:rPr lang="en-US" dirty="0"/>
              <a:t>):</a:t>
            </a:r>
          </a:p>
          <a:p>
            <a:r>
              <a:rPr lang="en-US" dirty="0" smtClean="0"/>
              <a:t>            print </a:t>
            </a:r>
            <a:r>
              <a:rPr lang="en-US" dirty="0"/>
              <a:t>(</a:t>
            </a:r>
            <a:r>
              <a:rPr lang="en-US" dirty="0" err="1"/>
              <a:t>num</a:t>
            </a:r>
            <a:r>
              <a:rPr lang="en-US" dirty="0"/>
              <a:t>, end=" ") </a:t>
            </a:r>
          </a:p>
          <a:p>
            <a:r>
              <a:rPr lang="en-US" dirty="0" smtClean="0"/>
              <a:t>       print</a:t>
            </a:r>
            <a:r>
              <a:rPr lang="en-US" dirty="0"/>
              <a:t>("\n")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1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2 2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3 3 3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4 4 4 4 </a:t>
            </a:r>
          </a:p>
        </p:txBody>
      </p:sp>
    </p:spTree>
    <p:extLst>
      <p:ext uri="{BB962C8B-B14F-4D97-AF65-F5344CB8AC3E}">
        <p14:creationId xmlns:p14="http://schemas.microsoft.com/office/powerpoint/2010/main" val="1729104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49997"/>
          </a:xfrm>
        </p:spPr>
        <p:txBody>
          <a:bodyPr/>
          <a:lstStyle/>
          <a:p>
            <a:r>
              <a:rPr lang="en-US" dirty="0" smtClean="0"/>
              <a:t>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93541"/>
            <a:ext cx="10515600" cy="4883422"/>
          </a:xfrm>
        </p:spPr>
        <p:txBody>
          <a:bodyPr/>
          <a:lstStyle/>
          <a:p>
            <a:r>
              <a:rPr lang="en-US" dirty="0" smtClean="0"/>
              <a:t>Q2 will ask you to write a program.</a:t>
            </a:r>
          </a:p>
          <a:p>
            <a:pPr lvl="1"/>
            <a:r>
              <a:rPr lang="en-US" dirty="0" smtClean="0"/>
              <a:t>Review loops</a:t>
            </a:r>
          </a:p>
          <a:p>
            <a:r>
              <a:rPr lang="en-US" dirty="0" smtClean="0"/>
              <a:t>Q3 Has 5 parts that ask you to write what a particular line of code does. For example what does this mean:</a:t>
            </a:r>
          </a:p>
          <a:p>
            <a:pPr lvl="1"/>
            <a:r>
              <a:rPr lang="en-US" dirty="0" smtClean="0"/>
              <a:t>L1=[1,2,3]</a:t>
            </a:r>
          </a:p>
          <a:p>
            <a:pPr lvl="1"/>
            <a:r>
              <a:rPr lang="en-US" dirty="0" smtClean="0"/>
              <a:t>Answer: Creates a list L1 of size 3.</a:t>
            </a:r>
          </a:p>
          <a:p>
            <a:r>
              <a:rPr lang="en-US" dirty="0" smtClean="0"/>
              <a:t>Q4. Given some code point out the error if there is any.</a:t>
            </a:r>
          </a:p>
          <a:p>
            <a:r>
              <a:rPr lang="en-US" dirty="0" smtClean="0"/>
              <a:t>Q5. Operations on lists, for example l1= [‘</a:t>
            </a:r>
            <a:r>
              <a:rPr lang="en-US" dirty="0" err="1" smtClean="0"/>
              <a:t>a’,’b’,’c</a:t>
            </a:r>
            <a:r>
              <a:rPr lang="en-US" dirty="0" smtClean="0"/>
              <a:t>’], find the index of element  ‘c’. There are 5 parts.</a:t>
            </a:r>
          </a:p>
          <a:p>
            <a:r>
              <a:rPr lang="en-US" dirty="0" smtClean="0"/>
              <a:t>Q6. Has 3 parts each asking to write some code involving loops. You are free to use while or for </a:t>
            </a:r>
            <a:r>
              <a:rPr lang="en-US" dirty="0" smtClean="0"/>
              <a:t>loops OR even no-loops (if it works)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641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problems for </a:t>
            </a:r>
            <a:r>
              <a:rPr lang="en-US" dirty="0" smtClean="0"/>
              <a:t>exam (Proble</a:t>
            </a:r>
            <a:r>
              <a:rPr lang="en-US" dirty="0" smtClean="0"/>
              <a:t>m 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the output of this program:</a:t>
            </a:r>
          </a:p>
          <a:p>
            <a:r>
              <a:rPr lang="en-US" dirty="0"/>
              <a:t>Number = 5</a:t>
            </a:r>
          </a:p>
          <a:p>
            <a:r>
              <a:rPr lang="en-US" dirty="0"/>
              <a:t>for </a:t>
            </a:r>
            <a:r>
              <a:rPr lang="en-US" dirty="0" err="1"/>
              <a:t>i</a:t>
            </a:r>
            <a:r>
              <a:rPr lang="en-US" dirty="0"/>
              <a:t> in range(1, Number):</a:t>
            </a:r>
          </a:p>
          <a:p>
            <a:r>
              <a:rPr lang="en-US" dirty="0"/>
              <a:t>    for j in range(1, </a:t>
            </a:r>
            <a:r>
              <a:rPr lang="en-US" dirty="0" err="1"/>
              <a:t>i</a:t>
            </a:r>
            <a:r>
              <a:rPr lang="en-US" dirty="0"/>
              <a:t> + 1):</a:t>
            </a:r>
          </a:p>
          <a:p>
            <a:r>
              <a:rPr lang="en-US" dirty="0"/>
              <a:t>        print</a:t>
            </a:r>
            <a:r>
              <a:rPr lang="en-US" dirty="0" smtClean="0"/>
              <a:t>(‘*’, </a:t>
            </a:r>
            <a:r>
              <a:rPr lang="en-US" dirty="0"/>
              <a:t>end=' ')</a:t>
            </a:r>
          </a:p>
          <a:p>
            <a:r>
              <a:rPr lang="en-US" dirty="0"/>
              <a:t>    print("")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794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does the following code do:</a:t>
            </a:r>
          </a:p>
          <a:p>
            <a:r>
              <a:rPr lang="en-US" dirty="0"/>
              <a:t>A. tuple4 = ('</a:t>
            </a:r>
            <a:r>
              <a:rPr lang="en-US" dirty="0" err="1"/>
              <a:t>rpics</a:t>
            </a:r>
            <a:r>
              <a:rPr lang="en-US" dirty="0"/>
              <a:t>',)*3</a:t>
            </a:r>
          </a:p>
          <a:p>
            <a:pPr marL="0" indent="0">
              <a:buNone/>
            </a:pPr>
            <a:r>
              <a:rPr lang="en-US" dirty="0" smtClean="0"/>
              <a:t>        print(tuple4)</a:t>
            </a:r>
          </a:p>
          <a:p>
            <a:r>
              <a:rPr lang="en-US" dirty="0"/>
              <a:t>B. </a:t>
            </a:r>
            <a:r>
              <a:rPr lang="en-US" dirty="0" err="1"/>
              <a:t>im</a:t>
            </a:r>
            <a:r>
              <a:rPr lang="en-US" dirty="0"/>
              <a:t> = </a:t>
            </a:r>
            <a:r>
              <a:rPr lang="en-US" dirty="0" err="1"/>
              <a:t>Image.open</a:t>
            </a:r>
            <a:r>
              <a:rPr lang="en-US" dirty="0"/>
              <a:t>(filename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</a:t>
            </a:r>
            <a:r>
              <a:rPr lang="en-US" dirty="0" err="1" smtClean="0"/>
              <a:t>im.rotate</a:t>
            </a:r>
            <a:r>
              <a:rPr lang="en-US" dirty="0" smtClean="0"/>
              <a:t>(90)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737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the error in the following code:</a:t>
            </a:r>
          </a:p>
          <a:p>
            <a:r>
              <a:rPr lang="en-US" dirty="0" smtClean="0"/>
              <a:t>Hint: </a:t>
            </a:r>
            <a:r>
              <a:rPr lang="en-US" i="1" dirty="0" smtClean="0"/>
              <a:t>Look for errors that stop the program from running</a:t>
            </a:r>
          </a:p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join_strings</a:t>
            </a:r>
            <a:r>
              <a:rPr lang="en-US" dirty="0"/>
              <a:t>(x):</a:t>
            </a:r>
          </a:p>
          <a:p>
            <a:r>
              <a:rPr lang="en-US" dirty="0"/>
              <a:t>    return x[1] + x[2]</a:t>
            </a:r>
          </a:p>
          <a:p>
            <a:endParaRPr lang="en-US" dirty="0"/>
          </a:p>
          <a:p>
            <a:r>
              <a:rPr lang="en-US" dirty="0" err="1"/>
              <a:t>join_strings</a:t>
            </a:r>
            <a:r>
              <a:rPr lang="en-US" dirty="0" smtClean="0"/>
              <a:t>([“New", “Problem"])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522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4: To demonstrate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list</a:t>
            </a:r>
            <a:r>
              <a:rPr lang="en-US" dirty="0"/>
              <a:t>: animals = ['cat', 'monkey', 'hawk', 'tiger', 'parrot</a:t>
            </a:r>
            <a:r>
              <a:rPr lang="en-US" dirty="0" smtClean="0"/>
              <a:t>']</a:t>
            </a:r>
          </a:p>
          <a:p>
            <a:r>
              <a:rPr lang="en-US" dirty="0" smtClean="0"/>
              <a:t>Capitalize all names in the list.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20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9497"/>
            <a:ext cx="10515600" cy="4757466"/>
          </a:xfrm>
        </p:spPr>
        <p:txBody>
          <a:bodyPr/>
          <a:lstStyle/>
          <a:p>
            <a:r>
              <a:rPr lang="en-US" dirty="0" smtClean="0"/>
              <a:t>Homework 7 is due tonight</a:t>
            </a:r>
          </a:p>
          <a:p>
            <a:r>
              <a:rPr lang="en-US" dirty="0" smtClean="0"/>
              <a:t>No Homework posted this week</a:t>
            </a:r>
            <a:r>
              <a:rPr lang="en-US" dirty="0" smtClean="0"/>
              <a:t>!</a:t>
            </a:r>
          </a:p>
          <a:p>
            <a:r>
              <a:rPr lang="en-US" dirty="0" smtClean="0"/>
              <a:t>Exam 2 is on Thursday March 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81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</a:t>
            </a:r>
            <a:r>
              <a:rPr lang="en-US" dirty="0" smtClean="0"/>
              <a:t>co2_levels in a city for 11 days </a:t>
            </a:r>
            <a:r>
              <a:rPr lang="en-US" dirty="0"/>
              <a:t>= </a:t>
            </a:r>
            <a:r>
              <a:rPr lang="en-US" dirty="0" smtClean="0"/>
              <a:t>[320.03, 322.16, 328.07, 333.91, 341.47,  348.92, 357.29, 363.77, 371.51, 382.47, 392.95] </a:t>
            </a:r>
          </a:p>
          <a:p>
            <a:r>
              <a:rPr lang="en-US" dirty="0" smtClean="0"/>
              <a:t>Pretend sum() function does not exist, find the average of the Co2 levels for 11 days.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881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on Exam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Practice problems where:</a:t>
            </a:r>
          </a:p>
          <a:p>
            <a:pPr lvl="1"/>
            <a:r>
              <a:rPr lang="en-US" dirty="0" smtClean="0"/>
              <a:t>You are asked to find the index of elements in a list.</a:t>
            </a:r>
          </a:p>
          <a:p>
            <a:pPr lvl="1"/>
            <a:r>
              <a:rPr lang="en-US" dirty="0" smtClean="0"/>
              <a:t>Do all list operations: indexing and Slicing</a:t>
            </a:r>
          </a:p>
          <a:p>
            <a:pPr lvl="1"/>
            <a:r>
              <a:rPr lang="en-US" dirty="0" smtClean="0"/>
              <a:t>Access elements of a list using loops.</a:t>
            </a:r>
          </a:p>
          <a:p>
            <a:r>
              <a:rPr lang="en-US" dirty="0" smtClean="0"/>
              <a:t>Review all problems from Class Exercise 7 onwards</a:t>
            </a:r>
          </a:p>
          <a:p>
            <a:r>
              <a:rPr lang="en-US" dirty="0" smtClean="0"/>
              <a:t>Everything is posted on </a:t>
            </a:r>
            <a:r>
              <a:rPr lang="en-US" dirty="0" err="1" smtClean="0"/>
              <a:t>Submitty</a:t>
            </a:r>
            <a:r>
              <a:rPr lang="en-US" dirty="0" smtClean="0"/>
              <a:t> under the folders:</a:t>
            </a:r>
          </a:p>
          <a:p>
            <a:pPr lvl="1"/>
            <a:r>
              <a:rPr lang="en-US" dirty="0" smtClean="0"/>
              <a:t>Code</a:t>
            </a:r>
          </a:p>
          <a:p>
            <a:pPr lvl="1"/>
            <a:r>
              <a:rPr lang="en-US" dirty="0" err="1" smtClean="0"/>
              <a:t>Class_Exercises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351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 the full list of exceptions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docs.python.org/3/library/exceptions.html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docs.python.org/2/library/exceptions.html#exception-hierarchy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77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Errors</a:t>
            </a:r>
            <a:endParaRPr lang="en-US" dirty="0" smtClean="0"/>
          </a:p>
          <a:p>
            <a:r>
              <a:rPr lang="en-US" dirty="0" smtClean="0"/>
              <a:t>Exception </a:t>
            </a:r>
            <a:r>
              <a:rPr lang="en-US" dirty="0" smtClean="0"/>
              <a:t>Handling</a:t>
            </a:r>
          </a:p>
          <a:p>
            <a:r>
              <a:rPr lang="en-US" dirty="0"/>
              <a:t>Exam 2 Review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Errors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Syntax </a:t>
            </a:r>
            <a:r>
              <a:rPr lang="en-US" dirty="0" smtClean="0"/>
              <a:t>errors/parsing </a:t>
            </a:r>
            <a:r>
              <a:rPr lang="en-US" dirty="0"/>
              <a:t>errors, are perhaps the most common kind of </a:t>
            </a:r>
            <a:r>
              <a:rPr lang="en-US" dirty="0" smtClean="0"/>
              <a:t>errors </a:t>
            </a:r>
            <a:r>
              <a:rPr lang="en-US" dirty="0"/>
              <a:t>you get while you are still learning Python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while True print('Hello world')</a:t>
            </a:r>
          </a:p>
          <a:p>
            <a:pPr lvl="1"/>
            <a:r>
              <a:rPr lang="en-US" dirty="0"/>
              <a:t>                   ^</a:t>
            </a:r>
          </a:p>
          <a:p>
            <a:pPr lvl="1"/>
            <a:r>
              <a:rPr lang="en-US" dirty="0" err="1"/>
              <a:t>SyntaxError</a:t>
            </a:r>
            <a:r>
              <a:rPr lang="en-US" dirty="0"/>
              <a:t>: invalid </a:t>
            </a:r>
            <a:r>
              <a:rPr lang="en-US" dirty="0" smtClean="0"/>
              <a:t>syntax</a:t>
            </a:r>
          </a:p>
          <a:p>
            <a:r>
              <a:rPr lang="en-US" dirty="0" smtClean="0"/>
              <a:t>The error was caused by the missing colon and that is what the little arrow depicts.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11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Bound to happen in programs.</a:t>
            </a:r>
          </a:p>
          <a:p>
            <a:r>
              <a:rPr lang="en-US" dirty="0" smtClean="0"/>
              <a:t>One common cause is to use a code block in an unexpected way</a:t>
            </a:r>
          </a:p>
          <a:p>
            <a:r>
              <a:rPr lang="en-US" dirty="0" smtClean="0"/>
              <a:t>One technique used to deal with errors is called exception handling</a:t>
            </a:r>
          </a:p>
          <a:p>
            <a:r>
              <a:rPr lang="en-US" dirty="0" smtClean="0"/>
              <a:t>Under this technique the code will run for the rest of the script and error handling will handle error.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0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Exception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 if a statement or expression is syntactically correct, it may cause an error when an attempt is made to execute it. </a:t>
            </a:r>
            <a:endParaRPr lang="en-US" dirty="0" smtClean="0"/>
          </a:p>
          <a:p>
            <a:r>
              <a:rPr lang="en-US" dirty="0" smtClean="0"/>
              <a:t>Errors </a:t>
            </a:r>
            <a:r>
              <a:rPr lang="en-US" dirty="0"/>
              <a:t>detected during execution are called </a:t>
            </a:r>
            <a:r>
              <a:rPr lang="en-US" i="1" dirty="0"/>
              <a:t>exceptions</a:t>
            </a:r>
            <a:r>
              <a:rPr lang="en-US" dirty="0"/>
              <a:t> and are not unconditionally fatal: </a:t>
            </a:r>
            <a:endParaRPr lang="en-US" dirty="0" smtClean="0"/>
          </a:p>
          <a:p>
            <a:pPr lvl="1"/>
            <a:r>
              <a:rPr lang="en-US" dirty="0"/>
              <a:t>Y</a:t>
            </a:r>
            <a:r>
              <a:rPr lang="en-US" dirty="0" smtClean="0"/>
              <a:t>ou </a:t>
            </a:r>
            <a:r>
              <a:rPr lang="en-US" dirty="0"/>
              <a:t>will soon learn how to handle them in Python programs.</a:t>
            </a:r>
          </a:p>
        </p:txBody>
      </p:sp>
    </p:spTree>
    <p:extLst>
      <p:ext uri="{BB962C8B-B14F-4D97-AF65-F5344CB8AC3E}">
        <p14:creationId xmlns:p14="http://schemas.microsoft.com/office/powerpoint/2010/main" val="522294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Exceptions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exception is an error that happens during execution of a program. </a:t>
            </a:r>
            <a:endParaRPr lang="en-US" dirty="0" smtClean="0"/>
          </a:p>
          <a:p>
            <a:r>
              <a:rPr lang="en-US" dirty="0" smtClean="0"/>
              <a:t>When a particular error </a:t>
            </a:r>
            <a:r>
              <a:rPr lang="en-US" dirty="0"/>
              <a:t>occurs, Python </a:t>
            </a:r>
            <a:r>
              <a:rPr lang="en-US" dirty="0" smtClean="0"/>
              <a:t>generates </a:t>
            </a:r>
            <a:r>
              <a:rPr lang="en-US" dirty="0"/>
              <a:t>an exception that can be handled, which avoids </a:t>
            </a:r>
            <a:r>
              <a:rPr lang="en-US" dirty="0" smtClean="0"/>
              <a:t>your program </a:t>
            </a:r>
            <a:r>
              <a:rPr lang="en-US" dirty="0"/>
              <a:t>to </a:t>
            </a:r>
            <a:r>
              <a:rPr lang="en-US" dirty="0" smtClean="0"/>
              <a:t>stop.</a:t>
            </a:r>
          </a:p>
          <a:p>
            <a:r>
              <a:rPr lang="en-US" dirty="0"/>
              <a:t>When you </a:t>
            </a:r>
            <a:r>
              <a:rPr lang="en-US" dirty="0" smtClean="0"/>
              <a:t>are aware that you have </a:t>
            </a:r>
            <a:r>
              <a:rPr lang="en-US" dirty="0"/>
              <a:t>a code which can produce an error </a:t>
            </a:r>
            <a:r>
              <a:rPr lang="en-US" dirty="0" smtClean="0"/>
              <a:t>then you </a:t>
            </a:r>
            <a:r>
              <a:rPr lang="en-US" dirty="0"/>
              <a:t>can use </a:t>
            </a:r>
            <a:r>
              <a:rPr lang="en-US" b="1" dirty="0"/>
              <a:t>exception handling</a:t>
            </a:r>
            <a:r>
              <a:rPr lang="en-US" dirty="0" smtClean="0"/>
              <a:t>.</a:t>
            </a:r>
          </a:p>
          <a:p>
            <a:r>
              <a:rPr lang="en-US" dirty="0"/>
              <a:t>You can </a:t>
            </a:r>
            <a:r>
              <a:rPr lang="en-US" b="1" dirty="0"/>
              <a:t>raise an exception </a:t>
            </a:r>
            <a:r>
              <a:rPr lang="en-US" dirty="0"/>
              <a:t>in your own program by using the raise </a:t>
            </a:r>
            <a:r>
              <a:rPr lang="en-US" dirty="0" smtClean="0"/>
              <a:t>exception statement.</a:t>
            </a:r>
            <a:endParaRPr lang="en-US" dirty="0"/>
          </a:p>
          <a:p>
            <a:r>
              <a:rPr lang="en-US" dirty="0"/>
              <a:t>Raising an exception </a:t>
            </a:r>
            <a:r>
              <a:rPr lang="en-US" b="1" dirty="0"/>
              <a:t>breaks</a:t>
            </a:r>
            <a:r>
              <a:rPr lang="en-US" dirty="0"/>
              <a:t> current code execution and </a:t>
            </a:r>
            <a:r>
              <a:rPr lang="en-US" b="1" dirty="0"/>
              <a:t>returns the </a:t>
            </a:r>
            <a:r>
              <a:rPr lang="en-US" b="1" dirty="0" smtClean="0"/>
              <a:t>exception </a:t>
            </a:r>
            <a:r>
              <a:rPr lang="en-US" dirty="0" smtClean="0"/>
              <a:t>back </a:t>
            </a:r>
            <a:r>
              <a:rPr lang="en-US" dirty="0"/>
              <a:t>until it is handled.</a:t>
            </a:r>
          </a:p>
        </p:txBody>
      </p:sp>
    </p:spTree>
    <p:extLst>
      <p:ext uri="{BB962C8B-B14F-4D97-AF65-F5344CB8AC3E}">
        <p14:creationId xmlns:p14="http://schemas.microsoft.com/office/powerpoint/2010/main" val="2224894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common errors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82751"/>
            <a:ext cx="10515600" cy="4794212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 err="1"/>
              <a:t>IOError</a:t>
            </a:r>
            <a:endParaRPr lang="en-US" b="1" dirty="0"/>
          </a:p>
          <a:p>
            <a:pPr lvl="1"/>
            <a:r>
              <a:rPr lang="en-US" dirty="0"/>
              <a:t>If the file cannot be opened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b="1" dirty="0" err="1"/>
              <a:t>ImportError</a:t>
            </a:r>
            <a:endParaRPr lang="en-US" b="1" dirty="0"/>
          </a:p>
          <a:p>
            <a:pPr lvl="1"/>
            <a:r>
              <a:rPr lang="en-US" dirty="0"/>
              <a:t>If python cannot find the </a:t>
            </a:r>
            <a:r>
              <a:rPr lang="en-US" dirty="0" smtClean="0"/>
              <a:t>module</a:t>
            </a:r>
            <a:endParaRPr lang="en-US" dirty="0"/>
          </a:p>
          <a:p>
            <a:r>
              <a:rPr lang="en-US" b="1" dirty="0" err="1"/>
              <a:t>ValueError</a:t>
            </a:r>
            <a:endParaRPr lang="en-US" b="1" dirty="0"/>
          </a:p>
          <a:p>
            <a:pPr lvl="1"/>
            <a:r>
              <a:rPr lang="en-US" dirty="0"/>
              <a:t>Raised when a built-in operation or function receives an argument that has </a:t>
            </a:r>
            <a:r>
              <a:rPr lang="en-US" dirty="0" smtClean="0"/>
              <a:t>the right </a:t>
            </a:r>
            <a:r>
              <a:rPr lang="en-US" dirty="0"/>
              <a:t>type but an inappropriate </a:t>
            </a:r>
            <a:r>
              <a:rPr lang="en-US" dirty="0" smtClean="0"/>
              <a:t>value</a:t>
            </a:r>
            <a:endParaRPr lang="en-US" dirty="0"/>
          </a:p>
          <a:p>
            <a:r>
              <a:rPr lang="en-US" b="1" dirty="0" err="1"/>
              <a:t>KeyboardInterrupt</a:t>
            </a:r>
            <a:endParaRPr lang="en-US" b="1" dirty="0"/>
          </a:p>
          <a:p>
            <a:pPr lvl="1"/>
            <a:r>
              <a:rPr lang="en-US" dirty="0"/>
              <a:t>Raised when the user hits the interrupt key (normally Control-C or Delete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b="1" dirty="0" err="1"/>
              <a:t>EOFError</a:t>
            </a:r>
            <a:endParaRPr lang="en-US" b="1" dirty="0"/>
          </a:p>
          <a:p>
            <a:pPr lvl="1"/>
            <a:r>
              <a:rPr lang="en-US" dirty="0"/>
              <a:t>Raised when one of the built-in functions (input</a:t>
            </a:r>
            <a:r>
              <a:rPr lang="en-US" dirty="0" smtClean="0"/>
              <a:t>()) </a:t>
            </a:r>
            <a:r>
              <a:rPr lang="en-US" dirty="0"/>
              <a:t>hits </a:t>
            </a:r>
            <a:r>
              <a:rPr lang="en-US" dirty="0" smtClean="0"/>
              <a:t>an end-of-file </a:t>
            </a:r>
            <a:r>
              <a:rPr lang="en-US" dirty="0"/>
              <a:t>condition (EOF) without reading any </a:t>
            </a:r>
            <a:r>
              <a:rPr lang="en-US" dirty="0" smtClean="0"/>
              <a:t>data</a:t>
            </a:r>
          </a:p>
          <a:p>
            <a:r>
              <a:rPr lang="en-US" b="1" dirty="0" err="1" smtClean="0"/>
              <a:t>IndexError</a:t>
            </a:r>
            <a:endParaRPr lang="en-US" b="1" dirty="0" smtClean="0"/>
          </a:p>
          <a:p>
            <a:pPr lvl="1"/>
            <a:r>
              <a:rPr lang="en-US" dirty="0" smtClean="0"/>
              <a:t>Raised when index out of range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103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 catch exceptions following keywords are used:</a:t>
            </a:r>
          </a:p>
          <a:p>
            <a:pPr lvl="1"/>
            <a:r>
              <a:rPr lang="en-US" sz="2800" b="1" dirty="0"/>
              <a:t>t</a:t>
            </a:r>
            <a:r>
              <a:rPr lang="en-US" sz="2800" b="1" dirty="0" smtClean="0"/>
              <a:t>ry</a:t>
            </a:r>
            <a:r>
              <a:rPr lang="en-US" sz="2800" dirty="0" smtClean="0"/>
              <a:t>: This means the block of code to be attempted </a:t>
            </a:r>
            <a:r>
              <a:rPr lang="en-US" sz="2800" dirty="0" smtClean="0"/>
              <a:t>that</a:t>
            </a:r>
            <a:r>
              <a:rPr lang="en-US" sz="2800" dirty="0" smtClean="0"/>
              <a:t> </a:t>
            </a:r>
            <a:r>
              <a:rPr lang="en-US" sz="2800" dirty="0" smtClean="0"/>
              <a:t>might lead to error</a:t>
            </a:r>
          </a:p>
          <a:p>
            <a:pPr lvl="1"/>
            <a:r>
              <a:rPr lang="en-US" sz="2800" b="1" dirty="0"/>
              <a:t>e</a:t>
            </a:r>
            <a:r>
              <a:rPr lang="en-US" sz="2800" b="1" dirty="0" smtClean="0"/>
              <a:t>xcept</a:t>
            </a:r>
            <a:r>
              <a:rPr lang="en-US" sz="2800" dirty="0" smtClean="0"/>
              <a:t>: The block of code to be executed when there is an error in the try block</a:t>
            </a:r>
          </a:p>
          <a:p>
            <a:pPr lvl="1"/>
            <a:r>
              <a:rPr lang="en-US" sz="2800" b="1" dirty="0"/>
              <a:t>f</a:t>
            </a:r>
            <a:r>
              <a:rPr lang="en-US" sz="2800" b="1" dirty="0" smtClean="0"/>
              <a:t>inally</a:t>
            </a:r>
            <a:r>
              <a:rPr lang="en-US" sz="2800" dirty="0" smtClean="0"/>
              <a:t>: The final block of code to be executed regardless of error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74115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29727</TotalTime>
  <Words>1193</Words>
  <Application>Microsoft Office PowerPoint</Application>
  <PresentationFormat>Widescreen</PresentationFormat>
  <Paragraphs>155</Paragraphs>
  <Slides>22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Wingdings</vt:lpstr>
      <vt:lpstr>1_Office Theme</vt:lpstr>
      <vt:lpstr>Office Theme</vt:lpstr>
      <vt:lpstr>Lecture 16: Introduction to Computer Programming Course - CS1010</vt:lpstr>
      <vt:lpstr>Announcements</vt:lpstr>
      <vt:lpstr>Goals for today</vt:lpstr>
      <vt:lpstr>Common Errors</vt:lpstr>
      <vt:lpstr>Errors</vt:lpstr>
      <vt:lpstr>Exception</vt:lpstr>
      <vt:lpstr>Exceptions</vt:lpstr>
      <vt:lpstr>Some common errors</vt:lpstr>
      <vt:lpstr>Key words</vt:lpstr>
      <vt:lpstr>Syntax</vt:lpstr>
      <vt:lpstr>Try and except</vt:lpstr>
      <vt:lpstr>Else Statement</vt:lpstr>
      <vt:lpstr>Exam Details</vt:lpstr>
      <vt:lpstr>Structure</vt:lpstr>
      <vt:lpstr>Structure</vt:lpstr>
      <vt:lpstr>Review problems for exam (Problem 1)</vt:lpstr>
      <vt:lpstr>Problem 2</vt:lpstr>
      <vt:lpstr>Problem 3</vt:lpstr>
      <vt:lpstr>Problem 4: To demonstrate loops</vt:lpstr>
      <vt:lpstr>Problem 5</vt:lpstr>
      <vt:lpstr>More on Exam 2</vt:lpstr>
      <vt:lpstr>Check the full list of exceptions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481</cp:revision>
  <dcterms:created xsi:type="dcterms:W3CDTF">2019-02-04T15:19:36Z</dcterms:created>
  <dcterms:modified xsi:type="dcterms:W3CDTF">2019-03-18T21:07:51Z</dcterms:modified>
</cp:coreProperties>
</file>